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327" r:id="rId6"/>
    <p:sldId id="262" r:id="rId7"/>
    <p:sldId id="354" r:id="rId8"/>
    <p:sldId id="329" r:id="rId9"/>
    <p:sldId id="289" r:id="rId10"/>
    <p:sldId id="315" r:id="rId11"/>
    <p:sldId id="334" r:id="rId12"/>
    <p:sldId id="355" r:id="rId13"/>
    <p:sldId id="293" r:id="rId14"/>
    <p:sldId id="300" r:id="rId15"/>
    <p:sldId id="319" r:id="rId16"/>
    <p:sldId id="356" r:id="rId17"/>
    <p:sldId id="299" r:id="rId18"/>
    <p:sldId id="320" r:id="rId19"/>
    <p:sldId id="339" r:id="rId20"/>
    <p:sldId id="357" r:id="rId21"/>
    <p:sldId id="340" r:id="rId22"/>
    <p:sldId id="338" r:id="rId23"/>
    <p:sldId id="323" r:id="rId24"/>
    <p:sldId id="345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286" r:id="rId33"/>
  </p:sldIdLst>
  <p:sldSz cx="9001125" cy="5040313"/>
  <p:notesSz cx="6858000" cy="9144000"/>
  <p:custDataLst>
    <p:tags r:id="rId35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78" d="100"/>
          <a:sy n="78" d="100"/>
        </p:scale>
        <p:origin x="1014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9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7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0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2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4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34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119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8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029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872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79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5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2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142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21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283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99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4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11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3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3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90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8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FACD-7203-4ECE-9388-9E044EBEF8EC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978-2489-4476-AA72-A3ABE69BC7F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5811-9D58-471C-8B7E-28ACFD4CC334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98A-41E0-455E-AFA7-BF39D2587741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4369708-2B9E-45B3-91AF-261F5DE04AF2}" type="datetime3">
              <a:rPr lang="en-US" altLang="zh-CN" smtClean="0">
                <a:solidFill>
                  <a:prstClr val="black"/>
                </a:solidFill>
              </a:rPr>
              <a:t>29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4EA432CF-7490-4FFD-A126-2205110CF1AC}" type="datetime3">
              <a:rPr lang="en-US" altLang="zh-CN" smtClean="0">
                <a:solidFill>
                  <a:prstClr val="black"/>
                </a:solidFill>
              </a:rPr>
              <a:t>29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8D18-0DBB-4E5E-8688-86700D56B7EC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E3D5-F6EA-4E4B-81C4-B2887B0C3433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BA0-AC05-48C9-AE45-37EAB50FF419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FD5A-C573-4DF9-B867-605E0B56BD9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B2A6-D50E-4186-A460-1E27FF0DE6D0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94E5-2E82-4858-9142-28410253B88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D968-C25E-482C-B11C-C0D727A63F1E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D406-3CEA-4863-AEE0-24A73DAC76B7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ADA2-869A-4759-AF0B-6416235E45DD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383298" y="100339"/>
            <a:ext cx="3448053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</a:t>
            </a:r>
            <a:r>
              <a:rPr lang="ro-RO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1841764"/>
            <a:ext cx="5482917" cy="9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Radar </a:t>
            </a:r>
          </a:p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Jamming</a:t>
            </a: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376140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3DDE8E5-9070-F8EB-0060-601858B4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C39-593E-456D-91DF-9C8619C0945B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609700-AF68-E6B6-F797-8F9A7C60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EC4E3-C0BC-C53C-8CE0-C95FB8D7C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6" y="436000"/>
            <a:ext cx="7488832" cy="41683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64527-7AB4-2A1B-D20C-099488D8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4704-53DE-4930-A230-9C724B97E8AA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95C00-A437-DD89-5C93-1DA97FD1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2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B9281-3642-81DF-34EA-8F47087BA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1" y="15182"/>
            <a:ext cx="4458789" cy="1515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A3A39-5BF7-D519-936B-2104A32D8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225" y="1577048"/>
            <a:ext cx="4458789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9C135-ECE1-7DB9-6FCB-E38D1D5EF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165041"/>
            <a:ext cx="4458789" cy="15065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BDAEA-0FCB-6F32-1073-B6D30AB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DF2B-1E28-46A4-930B-29D4ECDF82EB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68EC-499F-D747-C882-03F0023D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5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389114" y="1933731"/>
            <a:ext cx="6612011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Pulse Doppler Radar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DCCA4-1524-4EE3-1344-BBC41E8D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34EA-E3E2-4E1C-A3D0-A2DA3BB203EF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32882A-8D83-BCD3-3802-2445766C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50DD6-A571-D4E5-F1EC-DB861E3949F6}"/>
              </a:ext>
            </a:extLst>
          </p:cNvPr>
          <p:cNvSpPr txBox="1"/>
          <p:nvPr/>
        </p:nvSpPr>
        <p:spPr>
          <a:xfrm>
            <a:off x="216086" y="965884"/>
            <a:ext cx="85689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Pulse Doppler radars combine the advantages of both pulse and Doppler radar systems.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beauty of a pulse Doppler radar is that it eliminates ground clutter and provides range, azimuth, and velocity resolution.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8A8D1-586E-B9E6-89F7-F4EDDB19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C85-C66C-4444-A88F-897839DDC2FE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3F648-7CA5-70B0-6184-651FD48A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133B1-B866-FED2-BA59-6FCE21E7A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29" y="638976"/>
            <a:ext cx="8746265" cy="37623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9ABE1-1B27-C9DF-2DA2-542F8170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0B3-FC3F-42A5-9B60-67B53A7984AE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9926-E1C3-5DE9-2923-0782321E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CC84F-D454-E173-D6D6-1C578FC8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4" y="227176"/>
            <a:ext cx="7344816" cy="44444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5EB26-FFA5-A8E1-60BE-DDF16017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80BF-6CF2-4BD3-9A00-AAD29C248749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EF43B-DC48-85AF-8D36-8C4F3A86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5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148668" y="1758730"/>
            <a:ext cx="5554146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</a:t>
            </a:r>
            <a:r>
              <a:rPr lang="en-US" altLang="zh-CN" sz="40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Monopulse Radar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EEE6D-BB37-4D5C-E262-2F126403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942A-FA0B-4C0C-994E-678A59C44D53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8C6599-6E2C-FA11-630B-02BF16BA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1ADDF-938B-0B88-5782-E5B396595FF9}"/>
              </a:ext>
            </a:extLst>
          </p:cNvPr>
          <p:cNvSpPr txBox="1"/>
          <p:nvPr/>
        </p:nvSpPr>
        <p:spPr>
          <a:xfrm>
            <a:off x="108074" y="431924"/>
            <a:ext cx="87849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Monopulse radars were developed to overcome the limitations and </a:t>
            </a:r>
            <a:r>
              <a:rPr lang="en-US" sz="2400" dirty="0">
                <a:solidFill>
                  <a:srgbClr val="FFFF00"/>
                </a:solidFill>
              </a:rPr>
              <a:t>jamming susceptibility </a:t>
            </a:r>
            <a:r>
              <a:rPr lang="en-US" sz="2400" dirty="0">
                <a:solidFill>
                  <a:schemeClr val="bg1"/>
                </a:solidFill>
              </a:rPr>
              <a:t>of scanning radar systems.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monopulse</a:t>
            </a:r>
            <a:r>
              <a:rPr lang="en-US" sz="2400" dirty="0">
                <a:solidFill>
                  <a:schemeClr val="bg1"/>
                </a:solidFill>
              </a:rPr>
              <a:t> radar typically receives returned radar energy in </a:t>
            </a:r>
            <a:r>
              <a:rPr lang="en-US" sz="2400" dirty="0">
                <a:solidFill>
                  <a:srgbClr val="FFFF00"/>
                </a:solidFill>
              </a:rPr>
              <a:t>two or four separate receivers</a:t>
            </a:r>
            <a:r>
              <a:rPr lang="en-US" sz="2400" dirty="0">
                <a:solidFill>
                  <a:schemeClr val="bg1"/>
                </a:solidFill>
              </a:rPr>
              <a:t>, or channels, each looking at a different area.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By comparing the returns from each receiver, track errors can be determined.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D0321-6588-D6D7-B6F0-1DC174CC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8703-1FA4-4071-89AE-751893723845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A00A-3DDE-5A53-5618-C4D87018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A25FF-EC1F-63E9-15A9-82630ED82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67" y="129134"/>
            <a:ext cx="7806590" cy="43581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B67B3-9E15-FBD8-DB15-77B9D8C1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DD4F-D906-4644-A983-AA1E7840C438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F7ADC-2252-DB5D-3AE4-64F265B7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F96F1-3FB6-E71C-3AAB-406C58E8C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61" y="264632"/>
            <a:ext cx="7408601" cy="440511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124DD-C555-5970-4581-F86F0B69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4B41-5653-415A-A0BD-624809D3168F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D4A0-1D64-018F-33AB-D73C5CD3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73937" y="174042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327681" y="911276"/>
            <a:ext cx="454611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Pulse Radar System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327681" y="1365705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Continuous Wave Radar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27681" y="1817916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Pulse Doppler Radar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3D2A9EB0-99F2-68E1-1AEE-23AC8051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462" y="2699726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    Radar jamming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355D9C4A-A8A7-8326-D04B-009C98F5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681" y="2247515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    Monopulse Radar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3899163" y="1861157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3899163" y="1395027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3899163" y="954517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1">
            <a:extLst>
              <a:ext uri="{FF2B5EF4-FFF2-40B4-BE49-F238E27FC236}">
                <a16:creationId xmlns:a16="http://schemas.microsoft.com/office/drawing/2014/main" id="{717ABE4B-E17A-88E5-09DD-5C09EA39F6BB}"/>
              </a:ext>
            </a:extLst>
          </p:cNvPr>
          <p:cNvCxnSpPr>
            <a:cxnSpLocks/>
          </p:cNvCxnSpPr>
          <p:nvPr/>
        </p:nvCxnSpPr>
        <p:spPr>
          <a:xfrm>
            <a:off x="3920620" y="2334654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1">
            <a:extLst>
              <a:ext uri="{FF2B5EF4-FFF2-40B4-BE49-F238E27FC236}">
                <a16:creationId xmlns:a16="http://schemas.microsoft.com/office/drawing/2014/main" id="{F2BEBE64-73A0-C4CC-C7B4-5EFAFB014BCA}"/>
              </a:ext>
            </a:extLst>
          </p:cNvPr>
          <p:cNvCxnSpPr>
            <a:cxnSpLocks/>
          </p:cNvCxnSpPr>
          <p:nvPr/>
        </p:nvCxnSpPr>
        <p:spPr>
          <a:xfrm>
            <a:off x="3920620" y="2769108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6C12735-B9AD-D888-84B0-9A8A5A1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7875-24A9-4E4F-9133-A9B7BCA43017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483FCC-8E2D-3130-C362-88666C80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F733F-F72E-7393-92BF-8209C768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38" y="102288"/>
            <a:ext cx="8073577" cy="449813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976BA-98CF-938C-D0D3-10616598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F13-8635-4DDC-8536-7DB96DE8EBEB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AD0CF-6DDE-385C-8E8A-21985834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3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708474" y="1959067"/>
            <a:ext cx="5292651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05. </a:t>
            </a:r>
            <a:r>
              <a:rPr lang="en-US" altLang="zh-CN" sz="40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Radar jamming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B66E8-50E6-1450-276E-EA2BD5CA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C9E7-4C32-4EC1-AFA0-63A87D37AA57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1A31FE-426B-ED4D-4E25-E665849C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5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0842D-3030-D23A-5A24-A9CFFB3A93EF}"/>
              </a:ext>
            </a:extLst>
          </p:cNvPr>
          <p:cNvSpPr txBox="1"/>
          <p:nvPr/>
        </p:nvSpPr>
        <p:spPr>
          <a:xfrm>
            <a:off x="180082" y="359916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Radar jamming is </a:t>
            </a:r>
            <a:r>
              <a:rPr lang="en-US" sz="2400" dirty="0">
                <a:solidFill>
                  <a:srgbClr val="FFFF00"/>
                </a:solidFill>
              </a:rPr>
              <a:t>the intentional radiation or reradiation </a:t>
            </a:r>
            <a:r>
              <a:rPr lang="en-US" sz="2400" dirty="0">
                <a:solidFill>
                  <a:schemeClr val="bg1"/>
                </a:solidFill>
              </a:rPr>
              <a:t>of radio frequency (RF) signals to interfere with the operation of a radar by </a:t>
            </a:r>
            <a:r>
              <a:rPr lang="en-US" sz="2400" dirty="0">
                <a:solidFill>
                  <a:srgbClr val="FFFF00"/>
                </a:solidFill>
              </a:rPr>
              <a:t>saturating its receiver </a:t>
            </a:r>
            <a:r>
              <a:rPr lang="en-US" sz="2400" dirty="0">
                <a:solidFill>
                  <a:schemeClr val="bg1"/>
                </a:solidFill>
              </a:rPr>
              <a:t>with </a:t>
            </a:r>
            <a:r>
              <a:rPr lang="en-US" sz="2400" dirty="0">
                <a:solidFill>
                  <a:srgbClr val="FFFF00"/>
                </a:solidFill>
              </a:rPr>
              <a:t>false targets or false target information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There are two types of radar jamming: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noise </a:t>
            </a:r>
            <a:r>
              <a:rPr lang="en-US" sz="2400" dirty="0">
                <a:solidFill>
                  <a:schemeClr val="bg1"/>
                </a:solidFill>
              </a:rPr>
              <a:t>and</a:t>
            </a:r>
            <a:r>
              <a:rPr lang="en-US" sz="2400" dirty="0">
                <a:solidFill>
                  <a:srgbClr val="FFFF00"/>
                </a:solidFill>
              </a:rPr>
              <a:t> deception.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3D529-198F-C32C-2B70-AB77A971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71B8-66A5-4406-8735-77471F1B3E00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CC85-098D-62DF-AAC9-34884A34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D71B7-9641-C2BC-4012-0BE8DFF3B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5981"/>
            <a:ext cx="5690345" cy="321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3310779" y="0"/>
            <a:ext cx="2379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Jamming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C7038-8331-638E-9493-ED3ADC3FEA9E}"/>
              </a:ext>
            </a:extLst>
          </p:cNvPr>
          <p:cNvSpPr txBox="1"/>
          <p:nvPr/>
        </p:nvSpPr>
        <p:spPr>
          <a:xfrm>
            <a:off x="5796706" y="1267472"/>
            <a:ext cx="32044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jamming is produced by modulating a RF carrier wave with noise, or random amplitude changes, and transmitting that wave at the victim's radar frequency.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D3300-1106-646E-A577-622D0D13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5102-C181-4F65-B354-8C2B7F1949FF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F146F-8144-3F6E-84F3-C634FC84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3310778" y="0"/>
            <a:ext cx="298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Deception Jamming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8DDD9-727D-6808-42D9-33785184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" y="1061227"/>
            <a:ext cx="5220642" cy="291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39A37-06F8-7C88-A22F-035D440D9AA8}"/>
              </a:ext>
            </a:extLst>
          </p:cNvPr>
          <p:cNvSpPr txBox="1"/>
          <p:nvPr/>
        </p:nvSpPr>
        <p:spPr>
          <a:xfrm>
            <a:off x="5239588" y="781218"/>
            <a:ext cx="37425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Deception jamming uses complex receiving and transmitting circuits to process and retransmit jamming pulses that appear as a real target to the victim radar. A deception jammer receives the signal from the victim radar and alters the signal to provide false range, azimuth, or velocity information.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96CD-DB2B-1937-25BE-B62DBBEC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14B2-00B8-46E9-9EDC-DD24D710DDF4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0E70D-1033-774E-47F1-65FDDF7C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9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2861554" y="53847"/>
            <a:ext cx="3278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Target Jamming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5A391-DB3C-6E54-C4A2-F7E381B2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9" y="555669"/>
            <a:ext cx="7290866" cy="407579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3BD98-4AAB-27A0-E148-584D150A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0D20-8B5D-486D-9CB8-E427B33BEA3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63BEA-92F9-39A8-581C-FDFCC292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0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2705935" y="100339"/>
            <a:ext cx="3589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 of Noise Jamming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BCFD8-5C47-2A5D-CF2D-D95052C49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20" y="932459"/>
            <a:ext cx="8560283" cy="34367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48179-A924-16C8-A524-5916942E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F3BA-165E-481A-8C03-C15A8C008292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F73D6-E420-3261-7456-70198EB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6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3171200" y="89467"/>
            <a:ext cx="2658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Barrage Jamming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CD97C-AB55-F182-FDC9-021944EA0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3" y="532194"/>
            <a:ext cx="7457078" cy="40188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1D96E-243F-B12B-697A-663730BA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42C4-D4B4-4D9B-BD5F-EE82C01AA383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5EDBA-0D42-2243-E004-E916D109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9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3171198" y="89466"/>
            <a:ext cx="2658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Jamming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09745-1908-D743-7D18-55B1A4866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39" y="639370"/>
            <a:ext cx="5601643" cy="39440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78324-BFE0-73CC-51E4-C195403A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1C-F402-47D4-B8E1-C4409D0A9FBF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70F0D-C8D0-4CE9-3712-F7401EA2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9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2467728" y="32243"/>
            <a:ext cx="4065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Jamming Effectiveness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55FF8-3CBE-CDAE-D890-DB1A364D1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" y="644482"/>
            <a:ext cx="8101013" cy="390091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E76D4-734D-3CF6-1F55-6D5B3B01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F4FD-B8B1-441A-A94D-A3D30128B88C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6AF2C-E33C-3D6A-F75D-251592E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124298" y="1770832"/>
            <a:ext cx="6876827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Pulse Radar System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B65A0-5DB6-34AC-E92F-28FCDBA8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7E4C-FCF5-44F7-BCF5-41AFC498700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B9053E-B442-4474-C522-89158BF3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59356-3A62-A9D4-D9DD-9FC687321C85}"/>
              </a:ext>
            </a:extLst>
          </p:cNvPr>
          <p:cNvSpPr txBox="1"/>
          <p:nvPr/>
        </p:nvSpPr>
        <p:spPr>
          <a:xfrm>
            <a:off x="3592157" y="-38711"/>
            <a:ext cx="1816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target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552AB-9738-C767-853F-841C95D61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74" y="573250"/>
            <a:ext cx="6984776" cy="38938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80250-B3EE-1CF0-5BF2-B96C38AF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05C5-5E83-4A86-A67A-73FE153F2E4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AC231-E419-39D2-DF8D-80CF8B2D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9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07D039-6A32-229A-085F-223E868D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99B9-C3BB-43CC-B9C5-1E2E9056827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53395-0850-D237-7900-1DF6A84C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AE90F2-5572-9771-15FD-689EBE81C3C2}"/>
              </a:ext>
            </a:extLst>
          </p:cNvPr>
          <p:cNvSpPr txBox="1"/>
          <p:nvPr/>
        </p:nvSpPr>
        <p:spPr>
          <a:xfrm>
            <a:off x="108074" y="791964"/>
            <a:ext cx="87849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</a:rPr>
              <a:t>The name describes a process of transmitting discrete bursts of RF energy at the frequency</a:t>
            </a:r>
          </a:p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</a:rPr>
              <a:t>of the radar system. </a:t>
            </a:r>
          </a:p>
          <a:p>
            <a:pPr algn="ctr"/>
            <a:endParaRPr lang="en-US" sz="2800" i="0" u="none" strike="noStrike" baseline="0" dirty="0">
              <a:solidFill>
                <a:schemeClr val="bg1"/>
              </a:solidFill>
            </a:endParaRPr>
          </a:p>
          <a:p>
            <a:pPr algn="ctr"/>
            <a:r>
              <a:rPr lang="en-US" sz="2800" i="0" u="none" strike="noStrike" baseline="0" dirty="0">
                <a:solidFill>
                  <a:schemeClr val="bg1"/>
                </a:solidFill>
              </a:rPr>
              <a:t>The time that pulses are transmitted determines the </a:t>
            </a:r>
            <a:r>
              <a:rPr lang="en-US" sz="2800" i="0" u="none" strike="noStrike" baseline="0" dirty="0">
                <a:solidFill>
                  <a:srgbClr val="FFFF00"/>
                </a:solidFill>
              </a:rPr>
              <a:t>pulse repetition frequency (PRF) </a:t>
            </a:r>
            <a:r>
              <a:rPr lang="en-US" sz="2800" i="0" u="none" strike="noStrike" baseline="0" dirty="0">
                <a:solidFill>
                  <a:schemeClr val="bg1"/>
                </a:solidFill>
              </a:rPr>
              <a:t>of the radar system.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C85C9-51F4-F588-8CD4-FB4B44F3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2EE-8A86-4DE8-AD52-342B9737FE9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8A7AE0-48E7-6967-C5FD-FB32F905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2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57939-E034-B46D-E224-95A7C881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4" y="863972"/>
            <a:ext cx="8807895" cy="27910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B6A49-CE28-F1E4-D714-C686C534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3CD-F2BB-419B-AAD3-9013C47FB541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08CE-24BB-31F4-CE01-DEF90957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99F61-0BC9-9C3D-6EA7-9A5E131C0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66" y="215900"/>
            <a:ext cx="7870391" cy="419974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75178-1474-C95F-67A4-BF3C0D15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48D-1153-42FF-A577-B2FF279732E2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2B134-93FF-7795-2B0B-8CDF311A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3D7C0-DCC8-A94A-3B37-4C33FEBCA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32" y="397103"/>
            <a:ext cx="5745659" cy="42461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203BE-3088-D30E-BEF8-6482EDB3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7FEE-FC8B-46BB-8D2D-222799A5B006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CA0A2-277F-EAD7-B118-01F282EA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0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1260202" y="1642910"/>
            <a:ext cx="7812931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Continuous Wave Radar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9FA19-3C08-96E1-2F74-0331298D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74B-256D-457E-B71D-8ED57E692963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2E6268-C7DE-DF8C-D24B-50955F8E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3C8AB-B198-5CA4-339B-A8AEAA5A00E7}"/>
              </a:ext>
            </a:extLst>
          </p:cNvPr>
          <p:cNvSpPr txBox="1"/>
          <p:nvPr/>
        </p:nvSpPr>
        <p:spPr>
          <a:xfrm>
            <a:off x="180082" y="996662"/>
            <a:ext cx="8640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continuous radar transmission from the antenna requires that classic CW radars have </a:t>
            </a:r>
            <a:r>
              <a:rPr lang="en-US" sz="2400" dirty="0">
                <a:solidFill>
                  <a:srgbClr val="FFFF00"/>
                </a:solidFill>
              </a:rPr>
              <a:t>two antennas</a:t>
            </a:r>
            <a:r>
              <a:rPr lang="en-US" sz="2400" dirty="0">
                <a:solidFill>
                  <a:schemeClr val="bg1"/>
                </a:solidFill>
              </a:rPr>
              <a:t>, one for transmission and one for reception.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Doppler principle deals with the fact that a radar return from a moving target will be </a:t>
            </a:r>
            <a:r>
              <a:rPr lang="en-US" sz="2400" dirty="0">
                <a:solidFill>
                  <a:srgbClr val="FFFF00"/>
                </a:solidFill>
              </a:rPr>
              <a:t>shifted in frequency </a:t>
            </a:r>
            <a:r>
              <a:rPr lang="en-US" sz="2400" dirty="0">
                <a:solidFill>
                  <a:schemeClr val="bg1"/>
                </a:solidFill>
              </a:rPr>
              <a:t>by an amount </a:t>
            </a:r>
            <a:r>
              <a:rPr lang="en-US" sz="2400" dirty="0">
                <a:solidFill>
                  <a:srgbClr val="FFFF00"/>
                </a:solidFill>
              </a:rPr>
              <a:t>proportional to its radial velocity </a:t>
            </a:r>
            <a:r>
              <a:rPr lang="en-US" sz="2400" dirty="0">
                <a:solidFill>
                  <a:schemeClr val="bg1"/>
                </a:solidFill>
              </a:rPr>
              <a:t>relative to the radar site.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2245F-8008-2A5B-B210-B67A64B6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FDEA-311D-4467-800F-C6765B1957C2}" type="datetime3">
              <a:rPr lang="en-US" altLang="zh-CN" smtClean="0"/>
              <a:t>29 December 2022</a:t>
            </a:fld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19DC9-C9D0-9F30-6673-F8660985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9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545</Words>
  <Application>Microsoft Office PowerPoint</Application>
  <PresentationFormat>Custom</PresentationFormat>
  <Paragraphs>172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85</cp:revision>
  <dcterms:modified xsi:type="dcterms:W3CDTF">2022-12-29T10:57:39Z</dcterms:modified>
</cp:coreProperties>
</file>